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61" r:id="rId5"/>
    <p:sldId id="262" r:id="rId6"/>
    <p:sldId id="263" r:id="rId7"/>
    <p:sldId id="264" r:id="rId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E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4" d="100"/>
          <a:sy n="64" d="100"/>
        </p:scale>
        <p:origin x="64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6042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80E26"/>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80E26"/>
          </a:solidFill>
          <a:ln/>
        </p:spPr>
        <p:txBody>
          <a:bodyPr/>
          <a:lstStyle/>
          <a:p>
            <a:endParaRPr lang="en-US"/>
          </a:p>
        </p:txBody>
      </p:sp>
      <p:sp>
        <p:nvSpPr>
          <p:cNvPr id="4" name="Text 2"/>
          <p:cNvSpPr/>
          <p:nvPr/>
        </p:nvSpPr>
        <p:spPr>
          <a:xfrm>
            <a:off x="1090375" y="704379"/>
            <a:ext cx="4951372" cy="1160740"/>
          </a:xfrm>
          <a:prstGeom prst="rect">
            <a:avLst/>
          </a:prstGeom>
          <a:noFill/>
          <a:ln/>
        </p:spPr>
        <p:txBody>
          <a:bodyPr wrap="square" rtlCol="0" anchor="t"/>
          <a:lstStyle/>
          <a:p>
            <a:pPr marL="0" indent="0">
              <a:lnSpc>
                <a:spcPts val="6561"/>
              </a:lnSpc>
              <a:buNone/>
            </a:pPr>
            <a:r>
              <a:rPr lang="en-US" sz="5249" dirty="0">
                <a:solidFill>
                  <a:srgbClr val="FFFFFF"/>
                </a:solidFill>
                <a:latin typeface="Fraunces" pitchFamily="34" charset="0"/>
                <a:ea typeface="Fraunces" pitchFamily="34" charset="-122"/>
                <a:cs typeface="Fraunces" pitchFamily="34" charset="-120"/>
              </a:rPr>
              <a:t>Soft Skills</a:t>
            </a:r>
            <a:endParaRPr lang="en-US" sz="5249" dirty="0"/>
          </a:p>
        </p:txBody>
      </p:sp>
      <p:sp>
        <p:nvSpPr>
          <p:cNvPr id="5" name="Text 3"/>
          <p:cNvSpPr/>
          <p:nvPr/>
        </p:nvSpPr>
        <p:spPr>
          <a:xfrm>
            <a:off x="6319599" y="4501039"/>
            <a:ext cx="7477601"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Hoje em dia, ter as habilidades certas pode ser tão importante quanto ter os conhecimentos técnicos adequados. Nesta apresentação, vamos falar sobre as principais soft skills que são essenciais nos dias de hoje.</a:t>
            </a:r>
            <a:endParaRPr lang="en-US" sz="1750" dirty="0"/>
          </a:p>
        </p:txBody>
      </p:sp>
      <p:pic>
        <p:nvPicPr>
          <p:cNvPr id="12" name="Imagem 11">
            <a:extLst>
              <a:ext uri="{FF2B5EF4-FFF2-40B4-BE49-F238E27FC236}">
                <a16:creationId xmlns:a16="http://schemas.microsoft.com/office/drawing/2014/main" id="{CDC4332D-0FEC-AA7A-645C-16B618DB3E3D}"/>
              </a:ext>
            </a:extLst>
          </p:cNvPr>
          <p:cNvPicPr>
            <a:picLocks noChangeAspect="1"/>
          </p:cNvPicPr>
          <p:nvPr/>
        </p:nvPicPr>
        <p:blipFill>
          <a:blip r:embed="rId3"/>
          <a:stretch>
            <a:fillRect/>
          </a:stretch>
        </p:blipFill>
        <p:spPr>
          <a:xfrm>
            <a:off x="684113" y="2186550"/>
            <a:ext cx="4951373" cy="385649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80E26"/>
          </a:solidFill>
          <a:ln/>
        </p:spPr>
        <p:txBody>
          <a:bodyPr/>
          <a:lstStyle/>
          <a:p>
            <a:endParaRPr lang="en-US"/>
          </a:p>
        </p:txBody>
      </p:sp>
      <p:sp>
        <p:nvSpPr>
          <p:cNvPr id="4" name="Text 2"/>
          <p:cNvSpPr/>
          <p:nvPr/>
        </p:nvSpPr>
        <p:spPr>
          <a:xfrm>
            <a:off x="2037993" y="1435775"/>
            <a:ext cx="684276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Flexibilidade e Resiliência</a:t>
            </a:r>
            <a:endParaRPr lang="en-US" sz="4374" dirty="0"/>
          </a:p>
        </p:txBody>
      </p:sp>
      <p:sp>
        <p:nvSpPr>
          <p:cNvPr id="5" name="Shape 3"/>
          <p:cNvSpPr/>
          <p:nvPr/>
        </p:nvSpPr>
        <p:spPr>
          <a:xfrm>
            <a:off x="2037993" y="2574488"/>
            <a:ext cx="3370064" cy="4219337"/>
          </a:xfrm>
          <a:prstGeom prst="roundRect">
            <a:avLst>
              <a:gd name="adj" fmla="val 1628"/>
            </a:avLst>
          </a:prstGeom>
          <a:solidFill>
            <a:srgbClr val="283157"/>
          </a:solidFill>
          <a:ln w="7620">
            <a:solidFill>
              <a:srgbClr val="303B69"/>
            </a:solidFill>
            <a:prstDash val="solid"/>
          </a:ln>
        </p:spPr>
        <p:txBody>
          <a:bodyPr/>
          <a:lstStyle/>
          <a:p>
            <a:endParaRPr lang="en-US"/>
          </a:p>
        </p:txBody>
      </p:sp>
      <p:sp>
        <p:nvSpPr>
          <p:cNvPr id="6" name="Text 4"/>
          <p:cNvSpPr/>
          <p:nvPr/>
        </p:nvSpPr>
        <p:spPr>
          <a:xfrm>
            <a:off x="2267783" y="2804279"/>
            <a:ext cx="2910483" cy="694373"/>
          </a:xfrm>
          <a:prstGeom prst="rect">
            <a:avLst/>
          </a:prstGeom>
          <a:noFill/>
          <a:ln/>
        </p:spPr>
        <p:txBody>
          <a:bodyPr wrap="squar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Adaptação a Mudanças</a:t>
            </a:r>
            <a:endParaRPr lang="en-US" sz="2187" dirty="0"/>
          </a:p>
        </p:txBody>
      </p:sp>
      <p:sp>
        <p:nvSpPr>
          <p:cNvPr id="7" name="Text 5"/>
          <p:cNvSpPr/>
          <p:nvPr/>
        </p:nvSpPr>
        <p:spPr>
          <a:xfrm>
            <a:off x="2267783" y="3720822"/>
            <a:ext cx="2910483" cy="2843213"/>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Neste projeto, enfrentamos diversas mudanças de escopo e prazo. Minha flexibilidade me permitiu encontrar soluções criativas para continuarmos no caminho certo.</a:t>
            </a:r>
            <a:endParaRPr lang="en-US" sz="1750" dirty="0"/>
          </a:p>
        </p:txBody>
      </p:sp>
      <p:sp>
        <p:nvSpPr>
          <p:cNvPr id="8" name="Shape 6"/>
          <p:cNvSpPr/>
          <p:nvPr/>
        </p:nvSpPr>
        <p:spPr>
          <a:xfrm>
            <a:off x="5630228" y="2574488"/>
            <a:ext cx="3370064" cy="4219337"/>
          </a:xfrm>
          <a:prstGeom prst="roundRect">
            <a:avLst>
              <a:gd name="adj" fmla="val 1628"/>
            </a:avLst>
          </a:prstGeom>
          <a:solidFill>
            <a:srgbClr val="283157"/>
          </a:solidFill>
          <a:ln w="7620">
            <a:solidFill>
              <a:srgbClr val="303B69"/>
            </a:solidFill>
            <a:prstDash val="solid"/>
          </a:ln>
        </p:spPr>
        <p:txBody>
          <a:bodyPr/>
          <a:lstStyle/>
          <a:p>
            <a:endParaRPr lang="en-US"/>
          </a:p>
        </p:txBody>
      </p:sp>
      <p:sp>
        <p:nvSpPr>
          <p:cNvPr id="9" name="Text 7"/>
          <p:cNvSpPr/>
          <p:nvPr/>
        </p:nvSpPr>
        <p:spPr>
          <a:xfrm>
            <a:off x="5860018" y="2804279"/>
            <a:ext cx="2910483" cy="694373"/>
          </a:xfrm>
          <a:prstGeom prst="rect">
            <a:avLst/>
          </a:prstGeom>
          <a:noFill/>
          <a:ln/>
        </p:spPr>
        <p:txBody>
          <a:bodyPr wrap="squar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Capacidade de Lidar com Pressão</a:t>
            </a:r>
            <a:endParaRPr lang="en-US" sz="2187" dirty="0"/>
          </a:p>
        </p:txBody>
      </p:sp>
      <p:sp>
        <p:nvSpPr>
          <p:cNvPr id="10" name="Text 8"/>
          <p:cNvSpPr/>
          <p:nvPr/>
        </p:nvSpPr>
        <p:spPr>
          <a:xfrm>
            <a:off x="5860018" y="3720822"/>
            <a:ext cx="2910483" cy="2487811"/>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Em uma situação de crise, a minha resiliência me permitiu manter a calma e tomar decisões rápidas e eficazes, salvando a implementação do projeto.</a:t>
            </a:r>
            <a:endParaRPr lang="en-US" sz="1750" dirty="0"/>
          </a:p>
        </p:txBody>
      </p:sp>
      <p:sp>
        <p:nvSpPr>
          <p:cNvPr id="11" name="Shape 9"/>
          <p:cNvSpPr/>
          <p:nvPr/>
        </p:nvSpPr>
        <p:spPr>
          <a:xfrm>
            <a:off x="9222462" y="2574488"/>
            <a:ext cx="3370064" cy="4219337"/>
          </a:xfrm>
          <a:prstGeom prst="roundRect">
            <a:avLst>
              <a:gd name="adj" fmla="val 1628"/>
            </a:avLst>
          </a:prstGeom>
          <a:solidFill>
            <a:srgbClr val="283157"/>
          </a:solidFill>
          <a:ln w="7620">
            <a:solidFill>
              <a:srgbClr val="303B69"/>
            </a:solidFill>
            <a:prstDash val="solid"/>
          </a:ln>
        </p:spPr>
        <p:txBody>
          <a:bodyPr/>
          <a:lstStyle/>
          <a:p>
            <a:endParaRPr lang="en-US"/>
          </a:p>
        </p:txBody>
      </p:sp>
      <p:sp>
        <p:nvSpPr>
          <p:cNvPr id="12" name="Text 10"/>
          <p:cNvSpPr/>
          <p:nvPr/>
        </p:nvSpPr>
        <p:spPr>
          <a:xfrm>
            <a:off x="9452253" y="2804279"/>
            <a:ext cx="2221944" cy="347186"/>
          </a:xfrm>
          <a:prstGeom prst="rect">
            <a:avLst/>
          </a:prstGeom>
          <a:noFill/>
          <a:ln/>
        </p:spPr>
        <p:txBody>
          <a:bodyPr wrap="non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Auto-Motivação</a:t>
            </a:r>
            <a:endParaRPr lang="en-US" sz="2187" dirty="0"/>
          </a:p>
        </p:txBody>
      </p:sp>
      <p:sp>
        <p:nvSpPr>
          <p:cNvPr id="13" name="Text 11"/>
          <p:cNvSpPr/>
          <p:nvPr/>
        </p:nvSpPr>
        <p:spPr>
          <a:xfrm>
            <a:off x="9452253" y="3373636"/>
            <a:ext cx="2910483" cy="2487811"/>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Estabeleci metas pessoais para aprendizagem contínua e aprimoramento das minhas habilidades, e consegui cumprir todas com sucesso.</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80E26"/>
          </a:solidFill>
          <a:ln/>
        </p:spPr>
        <p:txBody>
          <a:bodyPr/>
          <a:lstStyle/>
          <a:p>
            <a:endParaRPr lang="en-US"/>
          </a:p>
        </p:txBody>
      </p:sp>
      <p:sp>
        <p:nvSpPr>
          <p:cNvPr id="4" name="Text 2"/>
          <p:cNvSpPr/>
          <p:nvPr/>
        </p:nvSpPr>
        <p:spPr>
          <a:xfrm>
            <a:off x="2037993" y="685919"/>
            <a:ext cx="534162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Trabalho em Equipe</a:t>
            </a:r>
            <a:endParaRPr lang="en-US" sz="4374" dirty="0"/>
          </a:p>
        </p:txBody>
      </p:sp>
      <p:pic>
        <p:nvPicPr>
          <p:cNvPr id="5" name="Image 0" descr="preencoded.png"/>
          <p:cNvPicPr>
            <a:picLocks noChangeAspect="1"/>
          </p:cNvPicPr>
          <p:nvPr/>
        </p:nvPicPr>
        <p:blipFill>
          <a:blip r:embed="rId3"/>
          <a:stretch>
            <a:fillRect/>
          </a:stretch>
        </p:blipFill>
        <p:spPr>
          <a:xfrm>
            <a:off x="2037993" y="1824633"/>
            <a:ext cx="3295888" cy="2036921"/>
          </a:xfrm>
          <a:prstGeom prst="rect">
            <a:avLst/>
          </a:prstGeom>
        </p:spPr>
      </p:pic>
      <p:sp>
        <p:nvSpPr>
          <p:cNvPr id="6" name="Text 3"/>
          <p:cNvSpPr/>
          <p:nvPr/>
        </p:nvSpPr>
        <p:spPr>
          <a:xfrm>
            <a:off x="2037993" y="4139208"/>
            <a:ext cx="3295888" cy="694373"/>
          </a:xfrm>
          <a:prstGeom prst="rect">
            <a:avLst/>
          </a:prstGeom>
          <a:noFill/>
          <a:ln/>
        </p:spPr>
        <p:txBody>
          <a:bodyPr wrap="squar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Colaboração Multidisciplinar</a:t>
            </a:r>
            <a:endParaRPr lang="en-US" sz="2187" dirty="0"/>
          </a:p>
        </p:txBody>
      </p:sp>
      <p:sp>
        <p:nvSpPr>
          <p:cNvPr id="7" name="Text 4"/>
          <p:cNvSpPr/>
          <p:nvPr/>
        </p:nvSpPr>
        <p:spPr>
          <a:xfrm>
            <a:off x="2037993" y="5055751"/>
            <a:ext cx="3295888" cy="2487811"/>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Trabalhei em um projeto de desenvolvimento de software com uma equipe multidisciplinar, onde aprendi a valorizar contribuições distintas para alcance dos objetivos.</a:t>
            </a:r>
            <a:endParaRPr lang="en-US" sz="1750" dirty="0"/>
          </a:p>
        </p:txBody>
      </p:sp>
      <p:pic>
        <p:nvPicPr>
          <p:cNvPr id="8" name="Image 1" descr="preencoded.png"/>
          <p:cNvPicPr>
            <a:picLocks noChangeAspect="1"/>
          </p:cNvPicPr>
          <p:nvPr/>
        </p:nvPicPr>
        <p:blipFill>
          <a:blip r:embed="rId4"/>
          <a:stretch>
            <a:fillRect/>
          </a:stretch>
        </p:blipFill>
        <p:spPr>
          <a:xfrm>
            <a:off x="5667137" y="1824633"/>
            <a:ext cx="3296007" cy="2037040"/>
          </a:xfrm>
          <a:prstGeom prst="rect">
            <a:avLst/>
          </a:prstGeom>
        </p:spPr>
      </p:pic>
      <p:sp>
        <p:nvSpPr>
          <p:cNvPr id="9" name="Text 5"/>
          <p:cNvSpPr/>
          <p:nvPr/>
        </p:nvSpPr>
        <p:spPr>
          <a:xfrm>
            <a:off x="5667137" y="4139327"/>
            <a:ext cx="2221944" cy="347186"/>
          </a:xfrm>
          <a:prstGeom prst="rect">
            <a:avLst/>
          </a:prstGeom>
          <a:noFill/>
          <a:ln/>
        </p:spPr>
        <p:txBody>
          <a:bodyPr wrap="none" rtlCol="0" anchor="t"/>
          <a:lstStyle/>
          <a:p>
            <a:pPr marL="0" indent="0" algn="l">
              <a:lnSpc>
                <a:spcPts val="2734"/>
              </a:lnSpc>
              <a:buNone/>
            </a:pPr>
            <a:r>
              <a:rPr lang="en-US" sz="2187" dirty="0">
                <a:solidFill>
                  <a:srgbClr val="FFFFFF"/>
                </a:solidFill>
                <a:latin typeface="Fraunces" pitchFamily="34" charset="0"/>
                <a:ea typeface="Fraunces" pitchFamily="34" charset="-122"/>
                <a:cs typeface="Fraunces" pitchFamily="34" charset="-120"/>
              </a:rPr>
              <a:t>Brainstorming</a:t>
            </a:r>
            <a:endParaRPr lang="en-US" sz="2187" dirty="0"/>
          </a:p>
        </p:txBody>
      </p:sp>
      <p:sp>
        <p:nvSpPr>
          <p:cNvPr id="10" name="Text 6"/>
          <p:cNvSpPr/>
          <p:nvPr/>
        </p:nvSpPr>
        <p:spPr>
          <a:xfrm>
            <a:off x="5667137" y="4708684"/>
            <a:ext cx="3296007" cy="2487811"/>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Promovi uma sessão de brainstorming em equipe para gerar ideias inovadoras e soluções criativas para o desafio do projeto, o que resultou em um protótipo bem-sucedido.</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80E26"/>
        </a:solidFill>
        <a:effectLst/>
      </p:bgPr>
    </p:bg>
    <p:spTree>
      <p:nvGrpSpPr>
        <p:cNvPr id="1" name=""/>
        <p:cNvGrpSpPr/>
        <p:nvPr/>
      </p:nvGrpSpPr>
      <p:grpSpPr>
        <a:xfrm>
          <a:off x="0" y="0"/>
          <a:ext cx="0" cy="0"/>
          <a:chOff x="0" y="0"/>
          <a:chExt cx="0" cy="0"/>
        </a:xfrm>
      </p:grpSpPr>
      <p:sp>
        <p:nvSpPr>
          <p:cNvPr id="2" name="Text 2">
            <a:extLst>
              <a:ext uri="{FF2B5EF4-FFF2-40B4-BE49-F238E27FC236}">
                <a16:creationId xmlns:a16="http://schemas.microsoft.com/office/drawing/2014/main" id="{41DA9EB4-5B91-8623-D167-858B9C2F5E39}"/>
              </a:ext>
            </a:extLst>
          </p:cNvPr>
          <p:cNvSpPr/>
          <p:nvPr/>
        </p:nvSpPr>
        <p:spPr>
          <a:xfrm>
            <a:off x="1090375" y="704379"/>
            <a:ext cx="4951372" cy="1160740"/>
          </a:xfrm>
          <a:prstGeom prst="rect">
            <a:avLst/>
          </a:prstGeom>
          <a:noFill/>
          <a:ln/>
        </p:spPr>
        <p:txBody>
          <a:bodyPr wrap="square" rtlCol="0" anchor="t"/>
          <a:lstStyle/>
          <a:p>
            <a:pPr marL="0" indent="0">
              <a:lnSpc>
                <a:spcPts val="6561"/>
              </a:lnSpc>
              <a:buNone/>
            </a:pPr>
            <a:r>
              <a:rPr lang="en-US" sz="5249" dirty="0">
                <a:solidFill>
                  <a:srgbClr val="FFFFFF"/>
                </a:solidFill>
                <a:latin typeface="Fraunces" pitchFamily="34" charset="0"/>
                <a:ea typeface="Fraunces" pitchFamily="34" charset="-122"/>
                <a:cs typeface="Fraunces" pitchFamily="34" charset="-120"/>
              </a:rPr>
              <a:t>Hard Skills</a:t>
            </a:r>
            <a:endParaRPr lang="en-US" sz="5249" dirty="0"/>
          </a:p>
        </p:txBody>
      </p:sp>
      <p:pic>
        <p:nvPicPr>
          <p:cNvPr id="4" name="Imagem 3">
            <a:extLst>
              <a:ext uri="{FF2B5EF4-FFF2-40B4-BE49-F238E27FC236}">
                <a16:creationId xmlns:a16="http://schemas.microsoft.com/office/drawing/2014/main" id="{E5457674-7024-6BA5-A224-EF841AC6AEC5}"/>
              </a:ext>
            </a:extLst>
          </p:cNvPr>
          <p:cNvPicPr>
            <a:picLocks noChangeAspect="1"/>
          </p:cNvPicPr>
          <p:nvPr/>
        </p:nvPicPr>
        <p:blipFill>
          <a:blip r:embed="rId2"/>
          <a:stretch>
            <a:fillRect/>
          </a:stretch>
        </p:blipFill>
        <p:spPr>
          <a:xfrm>
            <a:off x="837184" y="2118732"/>
            <a:ext cx="5204563" cy="399213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6" name="CaixaDeTexto 5">
            <a:extLst>
              <a:ext uri="{FF2B5EF4-FFF2-40B4-BE49-F238E27FC236}">
                <a16:creationId xmlns:a16="http://schemas.microsoft.com/office/drawing/2014/main" id="{15D48A28-7A1C-FA24-CE78-C4235F3AAA8C}"/>
              </a:ext>
            </a:extLst>
          </p:cNvPr>
          <p:cNvSpPr txBox="1"/>
          <p:nvPr/>
        </p:nvSpPr>
        <p:spPr>
          <a:xfrm>
            <a:off x="6478016" y="4152054"/>
            <a:ext cx="7315200" cy="1138197"/>
          </a:xfrm>
          <a:prstGeom prst="rect">
            <a:avLst/>
          </a:prstGeom>
          <a:noFill/>
        </p:spPr>
        <p:txBody>
          <a:bodyPr wrap="square">
            <a:spAutoFit/>
          </a:bodyPr>
          <a:lstStyle/>
          <a:p>
            <a:pPr marL="0" indent="0">
              <a:lnSpc>
                <a:spcPts val="2799"/>
              </a:lnSpc>
              <a:buNone/>
            </a:pPr>
            <a:r>
              <a:rPr lang="en-US" sz="1800" dirty="0">
                <a:solidFill>
                  <a:schemeClr val="bg1"/>
                </a:solidFill>
                <a:latin typeface="Lato" pitchFamily="34" charset="0"/>
                <a:ea typeface="Lato" pitchFamily="34" charset="-122"/>
                <a:cs typeface="Lato" pitchFamily="34" charset="-120"/>
              </a:rPr>
              <a:t>Com a </a:t>
            </a:r>
            <a:r>
              <a:rPr lang="en-US" sz="1800" dirty="0" err="1">
                <a:solidFill>
                  <a:schemeClr val="bg1"/>
                </a:solidFill>
                <a:latin typeface="Lato" pitchFamily="34" charset="0"/>
                <a:ea typeface="Lato" pitchFamily="34" charset="-122"/>
                <a:cs typeface="Lato" pitchFamily="34" charset="-120"/>
              </a:rPr>
              <a:t>formação</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em</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mecânica</a:t>
            </a:r>
            <a:r>
              <a:rPr lang="en-US" sz="1800" dirty="0">
                <a:solidFill>
                  <a:schemeClr val="bg1"/>
                </a:solidFill>
                <a:latin typeface="Lato" pitchFamily="34" charset="0"/>
                <a:ea typeface="Lato" pitchFamily="34" charset="-122"/>
                <a:cs typeface="Lato" pitchFamily="34" charset="-120"/>
              </a:rPr>
              <a:t> e </a:t>
            </a:r>
            <a:r>
              <a:rPr lang="en-US" sz="1800" dirty="0" err="1">
                <a:solidFill>
                  <a:schemeClr val="bg1"/>
                </a:solidFill>
                <a:latin typeface="Lato" pitchFamily="34" charset="0"/>
                <a:ea typeface="Lato" pitchFamily="34" charset="-122"/>
                <a:cs typeface="Lato" pitchFamily="34" charset="-120"/>
              </a:rPr>
              <a:t>experiência</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em</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inspeção</a:t>
            </a:r>
            <a:r>
              <a:rPr lang="en-US" sz="1800" dirty="0">
                <a:solidFill>
                  <a:schemeClr val="bg1"/>
                </a:solidFill>
                <a:latin typeface="Lato" pitchFamily="34" charset="0"/>
                <a:ea typeface="Lato" pitchFamily="34" charset="-122"/>
                <a:cs typeface="Lato" pitchFamily="34" charset="-120"/>
              </a:rPr>
              <a:t> de </a:t>
            </a:r>
            <a:r>
              <a:rPr lang="en-US" sz="1800" dirty="0" err="1">
                <a:solidFill>
                  <a:schemeClr val="bg1"/>
                </a:solidFill>
                <a:latin typeface="Lato" pitchFamily="34" charset="0"/>
                <a:ea typeface="Lato" pitchFamily="34" charset="-122"/>
                <a:cs typeface="Lato" pitchFamily="34" charset="-120"/>
              </a:rPr>
              <a:t>qualidade</a:t>
            </a:r>
            <a:r>
              <a:rPr lang="en-US" sz="1800" dirty="0">
                <a:solidFill>
                  <a:schemeClr val="bg1"/>
                </a:solidFill>
                <a:latin typeface="Lato" pitchFamily="34" charset="0"/>
                <a:ea typeface="Lato" pitchFamily="34" charset="-122"/>
                <a:cs typeface="Lato" pitchFamily="34" charset="-120"/>
              </a:rPr>
              <a:t> e </a:t>
            </a:r>
            <a:r>
              <a:rPr lang="en-US" sz="1800" dirty="0" err="1">
                <a:solidFill>
                  <a:schemeClr val="bg1"/>
                </a:solidFill>
                <a:latin typeface="Lato" pitchFamily="34" charset="0"/>
                <a:ea typeface="Lato" pitchFamily="34" charset="-122"/>
                <a:cs typeface="Lato" pitchFamily="34" charset="-120"/>
              </a:rPr>
              <a:t>desenho</a:t>
            </a:r>
            <a:r>
              <a:rPr lang="en-US" sz="1800" dirty="0">
                <a:solidFill>
                  <a:schemeClr val="bg1"/>
                </a:solidFill>
                <a:latin typeface="Lato" pitchFamily="34" charset="0"/>
                <a:ea typeface="Lato" pitchFamily="34" charset="-122"/>
                <a:cs typeface="Lato" pitchFamily="34" charset="-120"/>
              </a:rPr>
              <a:t> 3D </a:t>
            </a:r>
            <a:r>
              <a:rPr lang="en-US" sz="1800" dirty="0" err="1">
                <a:solidFill>
                  <a:schemeClr val="bg1"/>
                </a:solidFill>
                <a:latin typeface="Lato" pitchFamily="34" charset="0"/>
                <a:ea typeface="Lato" pitchFamily="34" charset="-122"/>
                <a:cs typeface="Lato" pitchFamily="34" charset="-120"/>
              </a:rPr>
              <a:t>usando</a:t>
            </a:r>
            <a:r>
              <a:rPr lang="en-US" sz="1800" dirty="0">
                <a:solidFill>
                  <a:schemeClr val="bg1"/>
                </a:solidFill>
                <a:latin typeface="Lato" pitchFamily="34" charset="0"/>
                <a:ea typeface="Lato" pitchFamily="34" charset="-122"/>
                <a:cs typeface="Lato" pitchFamily="34" charset="-120"/>
              </a:rPr>
              <a:t> Catia V5 e </a:t>
            </a:r>
            <a:r>
              <a:rPr lang="en-US" sz="1800" dirty="0" err="1">
                <a:solidFill>
                  <a:schemeClr val="bg1"/>
                </a:solidFill>
                <a:latin typeface="Lato" pitchFamily="34" charset="0"/>
                <a:ea typeface="Lato" pitchFamily="34" charset="-122"/>
                <a:cs typeface="Lato" pitchFamily="34" charset="-120"/>
              </a:rPr>
              <a:t>Autocad</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posso</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oferecer</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ao</a:t>
            </a:r>
            <a:r>
              <a:rPr lang="en-US" sz="1800" dirty="0">
                <a:solidFill>
                  <a:schemeClr val="bg1"/>
                </a:solidFill>
                <a:latin typeface="Lato" pitchFamily="34" charset="0"/>
                <a:ea typeface="Lato" pitchFamily="34" charset="-122"/>
                <a:cs typeface="Lato" pitchFamily="34" charset="-120"/>
              </a:rPr>
              <a:t> mercado de </a:t>
            </a:r>
            <a:r>
              <a:rPr lang="en-US" sz="1800" dirty="0" err="1">
                <a:solidFill>
                  <a:schemeClr val="bg1"/>
                </a:solidFill>
                <a:latin typeface="Lato" pitchFamily="34" charset="0"/>
                <a:ea typeface="Lato" pitchFamily="34" charset="-122"/>
                <a:cs typeface="Lato" pitchFamily="34" charset="-120"/>
              </a:rPr>
              <a:t>trabalho</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habilidades</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técnicas</a:t>
            </a:r>
            <a:r>
              <a:rPr lang="en-US" sz="1800" dirty="0">
                <a:solidFill>
                  <a:schemeClr val="bg1"/>
                </a:solidFill>
                <a:latin typeface="Lato" pitchFamily="34" charset="0"/>
                <a:ea typeface="Lato" pitchFamily="34" charset="-122"/>
                <a:cs typeface="Lato" pitchFamily="34" charset="-120"/>
              </a:rPr>
              <a:t> </a:t>
            </a:r>
            <a:r>
              <a:rPr lang="en-US" sz="1800" dirty="0" err="1">
                <a:solidFill>
                  <a:schemeClr val="bg1"/>
                </a:solidFill>
                <a:latin typeface="Lato" pitchFamily="34" charset="0"/>
                <a:ea typeface="Lato" pitchFamily="34" charset="-122"/>
                <a:cs typeface="Lato" pitchFamily="34" charset="-120"/>
              </a:rPr>
              <a:t>diferenciadas</a:t>
            </a:r>
            <a:r>
              <a:rPr lang="en-US" sz="1800" dirty="0">
                <a:solidFill>
                  <a:schemeClr val="bg1"/>
                </a:solidFill>
                <a:latin typeface="Lato" pitchFamily="34" charset="0"/>
                <a:ea typeface="Lato" pitchFamily="34" charset="-122"/>
                <a:cs typeface="Lato" pitchFamily="34" charset="-120"/>
              </a:rPr>
              <a:t>.</a:t>
            </a:r>
            <a:endParaRPr lang="en-US" sz="1800" dirty="0">
              <a:solidFill>
                <a:schemeClr val="bg1"/>
              </a:solidFill>
            </a:endParaRPr>
          </a:p>
        </p:txBody>
      </p:sp>
    </p:spTree>
    <p:extLst>
      <p:ext uri="{BB962C8B-B14F-4D97-AF65-F5344CB8AC3E}">
        <p14:creationId xmlns:p14="http://schemas.microsoft.com/office/powerpoint/2010/main" val="3355006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80E26"/>
        </a:solidFill>
        <a:effectLst/>
      </p:bgPr>
    </p:bg>
    <p:spTree>
      <p:nvGrpSpPr>
        <p:cNvPr id="1" name=""/>
        <p:cNvGrpSpPr/>
        <p:nvPr/>
      </p:nvGrpSpPr>
      <p:grpSpPr>
        <a:xfrm>
          <a:off x="0" y="0"/>
          <a:ext cx="0" cy="0"/>
          <a:chOff x="0" y="0"/>
          <a:chExt cx="0" cy="0"/>
        </a:xfrm>
      </p:grpSpPr>
      <p:sp>
        <p:nvSpPr>
          <p:cNvPr id="2" name="Text 2">
            <a:extLst>
              <a:ext uri="{FF2B5EF4-FFF2-40B4-BE49-F238E27FC236}">
                <a16:creationId xmlns:a16="http://schemas.microsoft.com/office/drawing/2014/main" id="{64F3FCAD-D1C7-B552-C35C-AF7135B6D8BF}"/>
              </a:ext>
            </a:extLst>
          </p:cNvPr>
          <p:cNvSpPr/>
          <p:nvPr/>
        </p:nvSpPr>
        <p:spPr>
          <a:xfrm>
            <a:off x="1235560" y="1088588"/>
            <a:ext cx="6842760" cy="694373"/>
          </a:xfrm>
          <a:prstGeom prst="rect">
            <a:avLst/>
          </a:prstGeom>
          <a:noFill/>
          <a:ln/>
        </p:spPr>
        <p:txBody>
          <a:bodyPr wrap="none" rtlCol="0" anchor="t"/>
          <a:lstStyle/>
          <a:p>
            <a:pPr algn="l"/>
            <a:r>
              <a:rPr lang="pt-BR" sz="4400" b="0" i="0" dirty="0">
                <a:solidFill>
                  <a:schemeClr val="bg1"/>
                </a:solidFill>
                <a:effectLst/>
                <a:latin typeface="Google Sans"/>
              </a:rPr>
              <a:t>Técnico em mecânica</a:t>
            </a:r>
          </a:p>
        </p:txBody>
      </p:sp>
      <p:pic>
        <p:nvPicPr>
          <p:cNvPr id="4" name="Imagem 3">
            <a:extLst>
              <a:ext uri="{FF2B5EF4-FFF2-40B4-BE49-F238E27FC236}">
                <a16:creationId xmlns:a16="http://schemas.microsoft.com/office/drawing/2014/main" id="{3C28FB76-3DBC-B965-CD6F-3BD7BDB626DA}"/>
              </a:ext>
            </a:extLst>
          </p:cNvPr>
          <p:cNvPicPr>
            <a:picLocks noChangeAspect="1"/>
          </p:cNvPicPr>
          <p:nvPr/>
        </p:nvPicPr>
        <p:blipFill>
          <a:blip r:embed="rId2"/>
          <a:stretch>
            <a:fillRect/>
          </a:stretch>
        </p:blipFill>
        <p:spPr>
          <a:xfrm>
            <a:off x="1976259" y="2519255"/>
            <a:ext cx="5022273" cy="38336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Imagem 5">
            <a:extLst>
              <a:ext uri="{FF2B5EF4-FFF2-40B4-BE49-F238E27FC236}">
                <a16:creationId xmlns:a16="http://schemas.microsoft.com/office/drawing/2014/main" id="{73AC9565-53F7-84CF-A777-C0A48E8B5512}"/>
              </a:ext>
            </a:extLst>
          </p:cNvPr>
          <p:cNvPicPr>
            <a:picLocks noChangeAspect="1"/>
          </p:cNvPicPr>
          <p:nvPr/>
        </p:nvPicPr>
        <p:blipFill>
          <a:blip r:embed="rId3"/>
          <a:stretch>
            <a:fillRect/>
          </a:stretch>
        </p:blipFill>
        <p:spPr>
          <a:xfrm>
            <a:off x="7817222" y="2519255"/>
            <a:ext cx="5022273" cy="37835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42453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80E26"/>
        </a:solidFill>
        <a:effectLst/>
      </p:bgPr>
    </p:bg>
    <p:spTree>
      <p:nvGrpSpPr>
        <p:cNvPr id="1" name=""/>
        <p:cNvGrpSpPr/>
        <p:nvPr/>
      </p:nvGrpSpPr>
      <p:grpSpPr>
        <a:xfrm>
          <a:off x="0" y="0"/>
          <a:ext cx="0" cy="0"/>
          <a:chOff x="0" y="0"/>
          <a:chExt cx="0" cy="0"/>
        </a:xfrm>
      </p:grpSpPr>
      <p:sp>
        <p:nvSpPr>
          <p:cNvPr id="2" name="Text 2">
            <a:extLst>
              <a:ext uri="{FF2B5EF4-FFF2-40B4-BE49-F238E27FC236}">
                <a16:creationId xmlns:a16="http://schemas.microsoft.com/office/drawing/2014/main" id="{72E150D2-5F35-C97D-B16A-A462CC228D30}"/>
              </a:ext>
            </a:extLst>
          </p:cNvPr>
          <p:cNvSpPr/>
          <p:nvPr/>
        </p:nvSpPr>
        <p:spPr>
          <a:xfrm>
            <a:off x="787691" y="913261"/>
            <a:ext cx="6842760" cy="694373"/>
          </a:xfrm>
          <a:prstGeom prst="rect">
            <a:avLst/>
          </a:prstGeom>
          <a:noFill/>
          <a:ln/>
        </p:spPr>
        <p:txBody>
          <a:bodyPr wrap="none" rtlCol="0" anchor="t"/>
          <a:lstStyle/>
          <a:p>
            <a:pPr algn="l"/>
            <a:r>
              <a:rPr lang="pt-BR" sz="4400" b="0" i="0" dirty="0">
                <a:solidFill>
                  <a:schemeClr val="bg1"/>
                </a:solidFill>
                <a:effectLst/>
                <a:latin typeface="Google Sans"/>
              </a:rPr>
              <a:t>Modelagem 3D: Catia V5 e Onshape</a:t>
            </a:r>
          </a:p>
        </p:txBody>
      </p:sp>
      <p:pic>
        <p:nvPicPr>
          <p:cNvPr id="4" name="Imagem 3">
            <a:extLst>
              <a:ext uri="{FF2B5EF4-FFF2-40B4-BE49-F238E27FC236}">
                <a16:creationId xmlns:a16="http://schemas.microsoft.com/office/drawing/2014/main" id="{0A9615FA-1922-1FF8-79B1-9BA0298DBB93}"/>
              </a:ext>
            </a:extLst>
          </p:cNvPr>
          <p:cNvPicPr>
            <a:picLocks noChangeAspect="1"/>
          </p:cNvPicPr>
          <p:nvPr/>
        </p:nvPicPr>
        <p:blipFill>
          <a:blip r:embed="rId2"/>
          <a:stretch>
            <a:fillRect/>
          </a:stretch>
        </p:blipFill>
        <p:spPr>
          <a:xfrm>
            <a:off x="7630451" y="2563196"/>
            <a:ext cx="5887808" cy="38496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Imagem 5">
            <a:extLst>
              <a:ext uri="{FF2B5EF4-FFF2-40B4-BE49-F238E27FC236}">
                <a16:creationId xmlns:a16="http://schemas.microsoft.com/office/drawing/2014/main" id="{38C6505C-BC00-D984-3645-65230FD50C6C}"/>
              </a:ext>
            </a:extLst>
          </p:cNvPr>
          <p:cNvPicPr>
            <a:picLocks noChangeAspect="1"/>
          </p:cNvPicPr>
          <p:nvPr/>
        </p:nvPicPr>
        <p:blipFill>
          <a:blip r:embed="rId3"/>
          <a:stretch>
            <a:fillRect/>
          </a:stretch>
        </p:blipFill>
        <p:spPr>
          <a:xfrm>
            <a:off x="1112141" y="2563196"/>
            <a:ext cx="6193859" cy="38335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599694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80E26"/>
        </a:solidFill>
        <a:effectLst/>
      </p:bgPr>
    </p:bg>
    <p:spTree>
      <p:nvGrpSpPr>
        <p:cNvPr id="1" name=""/>
        <p:cNvGrpSpPr/>
        <p:nvPr/>
      </p:nvGrpSpPr>
      <p:grpSpPr>
        <a:xfrm>
          <a:off x="0" y="0"/>
          <a:ext cx="0" cy="0"/>
          <a:chOff x="0" y="0"/>
          <a:chExt cx="0" cy="0"/>
        </a:xfrm>
      </p:grpSpPr>
      <p:sp>
        <p:nvSpPr>
          <p:cNvPr id="2" name="Text 2">
            <a:extLst>
              <a:ext uri="{FF2B5EF4-FFF2-40B4-BE49-F238E27FC236}">
                <a16:creationId xmlns:a16="http://schemas.microsoft.com/office/drawing/2014/main" id="{73C8CFC6-8B72-1B8B-878B-D92E56823177}"/>
              </a:ext>
            </a:extLst>
          </p:cNvPr>
          <p:cNvSpPr/>
          <p:nvPr/>
        </p:nvSpPr>
        <p:spPr>
          <a:xfrm>
            <a:off x="1045029" y="913261"/>
            <a:ext cx="6585422" cy="694373"/>
          </a:xfrm>
          <a:prstGeom prst="rect">
            <a:avLst/>
          </a:prstGeom>
          <a:noFill/>
          <a:ln/>
        </p:spPr>
        <p:txBody>
          <a:bodyPr wrap="none" rtlCol="0" anchor="t"/>
          <a:lstStyle/>
          <a:p>
            <a:pPr algn="l"/>
            <a:r>
              <a:rPr lang="pt-BR" sz="4400" b="0" i="0" dirty="0">
                <a:solidFill>
                  <a:schemeClr val="bg1"/>
                </a:solidFill>
                <a:effectLst/>
                <a:latin typeface="Google Sans"/>
              </a:rPr>
              <a:t>Inspetor de Qualidade</a:t>
            </a:r>
          </a:p>
        </p:txBody>
      </p:sp>
      <p:pic>
        <p:nvPicPr>
          <p:cNvPr id="4" name="Imagem 3">
            <a:extLst>
              <a:ext uri="{FF2B5EF4-FFF2-40B4-BE49-F238E27FC236}">
                <a16:creationId xmlns:a16="http://schemas.microsoft.com/office/drawing/2014/main" id="{F3FD218A-F1B7-9DF2-3490-400F04F181C3}"/>
              </a:ext>
            </a:extLst>
          </p:cNvPr>
          <p:cNvPicPr>
            <a:picLocks noChangeAspect="1"/>
          </p:cNvPicPr>
          <p:nvPr/>
        </p:nvPicPr>
        <p:blipFill>
          <a:blip r:embed="rId2"/>
          <a:stretch>
            <a:fillRect/>
          </a:stretch>
        </p:blipFill>
        <p:spPr>
          <a:xfrm>
            <a:off x="1458114" y="2253348"/>
            <a:ext cx="5145420" cy="45066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Imagem 5">
            <a:extLst>
              <a:ext uri="{FF2B5EF4-FFF2-40B4-BE49-F238E27FC236}">
                <a16:creationId xmlns:a16="http://schemas.microsoft.com/office/drawing/2014/main" id="{579C5AE1-E6F9-D9C0-AA86-9ED0398C3E8B}"/>
              </a:ext>
            </a:extLst>
          </p:cNvPr>
          <p:cNvPicPr>
            <a:picLocks noChangeAspect="1"/>
          </p:cNvPicPr>
          <p:nvPr/>
        </p:nvPicPr>
        <p:blipFill>
          <a:blip r:embed="rId3"/>
          <a:stretch>
            <a:fillRect/>
          </a:stretch>
        </p:blipFill>
        <p:spPr>
          <a:xfrm>
            <a:off x="7011593" y="2579664"/>
            <a:ext cx="6592443" cy="38540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531287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227</Words>
  <Application>Microsoft Office PowerPoint</Application>
  <PresentationFormat>Personalizar</PresentationFormat>
  <Paragraphs>22</Paragraphs>
  <Slides>7</Slides>
  <Notes>3</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7</vt:i4>
      </vt:variant>
    </vt:vector>
  </HeadingPairs>
  <TitlesOfParts>
    <vt:vector size="14" baseType="lpstr">
      <vt:lpstr>Arial</vt:lpstr>
      <vt:lpstr>Calibri</vt:lpstr>
      <vt:lpstr>Epilogue</vt:lpstr>
      <vt:lpstr>Fraunces</vt:lpstr>
      <vt:lpstr>Google Sans</vt:lpstr>
      <vt:lpstr>Lato</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Fatec</cp:lastModifiedBy>
  <cp:revision>7</cp:revision>
  <dcterms:created xsi:type="dcterms:W3CDTF">2023-08-15T11:18:37Z</dcterms:created>
  <dcterms:modified xsi:type="dcterms:W3CDTF">2023-09-28T23:35:41Z</dcterms:modified>
</cp:coreProperties>
</file>